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9" r:id="rId1"/>
    <p:sldMasterId id="2147483650" r:id="rId2"/>
    <p:sldMasterId id="2147483651" r:id="rId3"/>
  </p:sldMasterIdLst>
  <p:notesMasterIdLst>
    <p:notesMasterId r:id="rId5"/>
  </p:notesMasterIdLst>
  <p:sldIdLst>
    <p:sldId id="256" r:id="rId4"/>
  </p:sldIdLst>
  <p:sldSz cx="36576000" cy="29260800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379413" indent="777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760413" indent="1539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141413" indent="2301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522413" indent="30638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8F8"/>
    <a:srgbClr val="FF00FF"/>
    <a:srgbClr val="3399FF"/>
    <a:srgbClr val="FF9900"/>
    <a:srgbClr val="0066FF"/>
    <a:srgbClr val="CC0000"/>
    <a:srgbClr val="99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591" autoAdjust="0"/>
    <p:restoredTop sz="96774" autoAdjust="0"/>
  </p:normalViewPr>
  <p:slideViewPr>
    <p:cSldViewPr snapToGrid="0" snapToObjects="1">
      <p:cViewPr>
        <p:scale>
          <a:sx n="30" d="100"/>
          <a:sy n="30" d="100"/>
        </p:scale>
        <p:origin x="-306" y="-390"/>
      </p:cViewPr>
      <p:guideLst>
        <p:guide orient="horz" pos="3157"/>
        <p:guide orient="horz" pos="18031"/>
        <p:guide pos="364"/>
        <p:guide pos="5604"/>
        <p:guide pos="6032"/>
        <p:guide pos="11272"/>
        <p:guide pos="11692"/>
        <p:guide pos="16932"/>
        <p:guide pos="17364"/>
        <p:guide pos="226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1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5373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54100" y="739775"/>
            <a:ext cx="4627563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577" y="4688007"/>
            <a:ext cx="538861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0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301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5373" y="9374301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B9055AC-BFC0-4DB1-BB89-B78CDB1991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34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379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760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141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522413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1904924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85909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66893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47878" algn="l" defTabSz="7619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98A807-E554-4363-984B-E1D27FBEAED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729" y="9090378"/>
            <a:ext cx="31088542" cy="627097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137" y="16580556"/>
            <a:ext cx="25603729" cy="7478889"/>
          </a:xfrm>
        </p:spPr>
        <p:txBody>
          <a:bodyPr/>
          <a:lstStyle>
            <a:lvl1pPr marL="0" indent="0" algn="ctr">
              <a:buNone/>
              <a:defRPr/>
            </a:lvl1pPr>
            <a:lvl2pPr marL="380985" indent="0" algn="ctr">
              <a:buNone/>
              <a:defRPr/>
            </a:lvl2pPr>
            <a:lvl3pPr marL="761970" indent="0" algn="ctr">
              <a:buNone/>
              <a:defRPr/>
            </a:lvl3pPr>
            <a:lvl4pPr marL="1142954" indent="0" algn="ctr">
              <a:buNone/>
              <a:defRPr/>
            </a:lvl4pPr>
            <a:lvl5pPr marL="1523939" indent="0" algn="ctr">
              <a:buNone/>
              <a:defRPr/>
            </a:lvl5pPr>
            <a:lvl6pPr marL="1904924" indent="0" algn="ctr">
              <a:buNone/>
              <a:defRPr/>
            </a:lvl6pPr>
            <a:lvl7pPr marL="2285909" indent="0" algn="ctr">
              <a:buNone/>
              <a:defRPr/>
            </a:lvl7pPr>
            <a:lvl8pPr marL="2666893" indent="0" algn="ctr">
              <a:buNone/>
              <a:defRPr/>
            </a:lvl8pPr>
            <a:lvl9pPr marL="304787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947813" y="1131712"/>
            <a:ext cx="8789458" cy="274926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115" y="1131712"/>
            <a:ext cx="26242698" cy="274926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729" y="9090378"/>
            <a:ext cx="31088542" cy="627097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137" y="16580556"/>
            <a:ext cx="25603729" cy="7478889"/>
          </a:xfrm>
        </p:spPr>
        <p:txBody>
          <a:bodyPr/>
          <a:lstStyle>
            <a:lvl1pPr marL="0" indent="0" algn="ctr">
              <a:buNone/>
              <a:defRPr/>
            </a:lvl1pPr>
            <a:lvl2pPr marL="380985" indent="0" algn="ctr">
              <a:buNone/>
              <a:defRPr/>
            </a:lvl2pPr>
            <a:lvl3pPr marL="761970" indent="0" algn="ctr">
              <a:buNone/>
              <a:defRPr/>
            </a:lvl3pPr>
            <a:lvl4pPr marL="1142954" indent="0" algn="ctr">
              <a:buNone/>
              <a:defRPr/>
            </a:lvl4pPr>
            <a:lvl5pPr marL="1523939" indent="0" algn="ctr">
              <a:buNone/>
              <a:defRPr/>
            </a:lvl5pPr>
            <a:lvl6pPr marL="1904924" indent="0" algn="ctr">
              <a:buNone/>
              <a:defRPr/>
            </a:lvl6pPr>
            <a:lvl7pPr marL="2285909" indent="0" algn="ctr">
              <a:buNone/>
              <a:defRPr/>
            </a:lvl7pPr>
            <a:lvl8pPr marL="2666893" indent="0" algn="ctr">
              <a:buNone/>
              <a:defRPr/>
            </a:lvl8pPr>
            <a:lvl9pPr marL="304787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9251" y="18803056"/>
            <a:ext cx="31089865" cy="5810956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9251" y="12402256"/>
            <a:ext cx="31089865" cy="640080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985" indent="0">
              <a:buNone/>
              <a:defRPr sz="1500"/>
            </a:lvl2pPr>
            <a:lvl3pPr marL="761970" indent="0">
              <a:buNone/>
              <a:defRPr sz="1300"/>
            </a:lvl3pPr>
            <a:lvl4pPr marL="1142954" indent="0">
              <a:buNone/>
              <a:defRPr sz="1200"/>
            </a:lvl4pPr>
            <a:lvl5pPr marL="1523939" indent="0">
              <a:buNone/>
              <a:defRPr sz="1200"/>
            </a:lvl5pPr>
            <a:lvl6pPr marL="1904924" indent="0">
              <a:buNone/>
              <a:defRPr sz="1200"/>
            </a:lvl6pPr>
            <a:lvl7pPr marL="2285909" indent="0">
              <a:buNone/>
              <a:defRPr sz="1200"/>
            </a:lvl7pPr>
            <a:lvl8pPr marL="2666893" indent="0">
              <a:buNone/>
              <a:defRPr sz="1200"/>
            </a:lvl8pPr>
            <a:lvl9pPr marL="30478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116" y="5012267"/>
            <a:ext cx="4091781" cy="2361212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896" y="5012267"/>
            <a:ext cx="4093104" cy="2361212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271" y="1171222"/>
            <a:ext cx="32919458" cy="487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271" y="6550379"/>
            <a:ext cx="16160750" cy="272908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8271" y="9279467"/>
            <a:ext cx="16160750" cy="1685854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0366" y="6550379"/>
            <a:ext cx="16167364" cy="272908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80366" y="9279467"/>
            <a:ext cx="16167364" cy="1685854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271" y="1165578"/>
            <a:ext cx="12033250" cy="495723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00729" y="1165578"/>
            <a:ext cx="20447000" cy="249724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271" y="6122812"/>
            <a:ext cx="12033250" cy="20015200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8886" y="20482279"/>
            <a:ext cx="21945864" cy="241864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68886" y="2614789"/>
            <a:ext cx="21945864" cy="17555633"/>
          </a:xfrm>
        </p:spPr>
        <p:txBody>
          <a:bodyPr/>
          <a:lstStyle>
            <a:lvl1pPr marL="0" indent="0">
              <a:buNone/>
              <a:defRPr sz="2700"/>
            </a:lvl1pPr>
            <a:lvl2pPr marL="380985" indent="0">
              <a:buNone/>
              <a:defRPr sz="2300"/>
            </a:lvl2pPr>
            <a:lvl3pPr marL="761970" indent="0">
              <a:buNone/>
              <a:defRPr sz="2000"/>
            </a:lvl3pPr>
            <a:lvl4pPr marL="1142954" indent="0">
              <a:buNone/>
              <a:defRPr sz="1700"/>
            </a:lvl4pPr>
            <a:lvl5pPr marL="1523939" indent="0">
              <a:buNone/>
              <a:defRPr sz="1700"/>
            </a:lvl5pPr>
            <a:lvl6pPr marL="1904924" indent="0">
              <a:buNone/>
              <a:defRPr sz="1700"/>
            </a:lvl6pPr>
            <a:lvl7pPr marL="2285909" indent="0">
              <a:buNone/>
              <a:defRPr sz="1700"/>
            </a:lvl7pPr>
            <a:lvl8pPr marL="2666893" indent="0">
              <a:buNone/>
              <a:defRPr sz="1700"/>
            </a:lvl8pPr>
            <a:lvl9pPr marL="3047878" indent="0">
              <a:buNone/>
              <a:defRPr sz="17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8886" y="22900923"/>
            <a:ext cx="21945864" cy="3433233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947813" y="1131712"/>
            <a:ext cx="8789458" cy="274926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115" y="1131712"/>
            <a:ext cx="26242698" cy="274926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729" y="9090378"/>
            <a:ext cx="31088542" cy="627097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137" y="16580556"/>
            <a:ext cx="25603729" cy="7478889"/>
          </a:xfrm>
        </p:spPr>
        <p:txBody>
          <a:bodyPr/>
          <a:lstStyle>
            <a:lvl1pPr marL="0" indent="0" algn="ctr">
              <a:buNone/>
              <a:defRPr/>
            </a:lvl1pPr>
            <a:lvl2pPr marL="380985" indent="0" algn="ctr">
              <a:buNone/>
              <a:defRPr/>
            </a:lvl2pPr>
            <a:lvl3pPr marL="761970" indent="0" algn="ctr">
              <a:buNone/>
              <a:defRPr/>
            </a:lvl3pPr>
            <a:lvl4pPr marL="1142954" indent="0" algn="ctr">
              <a:buNone/>
              <a:defRPr/>
            </a:lvl4pPr>
            <a:lvl5pPr marL="1523939" indent="0" algn="ctr">
              <a:buNone/>
              <a:defRPr/>
            </a:lvl5pPr>
            <a:lvl6pPr marL="1904924" indent="0" algn="ctr">
              <a:buNone/>
              <a:defRPr/>
            </a:lvl6pPr>
            <a:lvl7pPr marL="2285909" indent="0" algn="ctr">
              <a:buNone/>
              <a:defRPr/>
            </a:lvl7pPr>
            <a:lvl8pPr marL="2666893" indent="0" algn="ctr">
              <a:buNone/>
              <a:defRPr/>
            </a:lvl8pPr>
            <a:lvl9pPr marL="304787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9251" y="18803056"/>
            <a:ext cx="31089865" cy="5810956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9251" y="12402256"/>
            <a:ext cx="31089865" cy="640080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985" indent="0">
              <a:buNone/>
              <a:defRPr sz="1500"/>
            </a:lvl2pPr>
            <a:lvl3pPr marL="761970" indent="0">
              <a:buNone/>
              <a:defRPr sz="1300"/>
            </a:lvl3pPr>
            <a:lvl4pPr marL="1142954" indent="0">
              <a:buNone/>
              <a:defRPr sz="1200"/>
            </a:lvl4pPr>
            <a:lvl5pPr marL="1523939" indent="0">
              <a:buNone/>
              <a:defRPr sz="1200"/>
            </a:lvl5pPr>
            <a:lvl6pPr marL="1904924" indent="0">
              <a:buNone/>
              <a:defRPr sz="1200"/>
            </a:lvl6pPr>
            <a:lvl7pPr marL="2285909" indent="0">
              <a:buNone/>
              <a:defRPr sz="1200"/>
            </a:lvl7pPr>
            <a:lvl8pPr marL="2666893" indent="0">
              <a:buNone/>
              <a:defRPr sz="1200"/>
            </a:lvl8pPr>
            <a:lvl9pPr marL="30478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116" y="5012267"/>
            <a:ext cx="17515417" cy="2361212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0533" y="5012267"/>
            <a:ext cx="17516739" cy="2361212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271" y="1171222"/>
            <a:ext cx="32919458" cy="487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271" y="6550379"/>
            <a:ext cx="16160750" cy="272908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8271" y="9279467"/>
            <a:ext cx="16160750" cy="1685854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0366" y="6550379"/>
            <a:ext cx="16167364" cy="272908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80366" y="9279467"/>
            <a:ext cx="16167364" cy="1685854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9251" y="18803056"/>
            <a:ext cx="31089865" cy="5810956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9251" y="12402256"/>
            <a:ext cx="31089865" cy="640080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0985" indent="0">
              <a:buNone/>
              <a:defRPr sz="1500"/>
            </a:lvl2pPr>
            <a:lvl3pPr marL="761970" indent="0">
              <a:buNone/>
              <a:defRPr sz="1300"/>
            </a:lvl3pPr>
            <a:lvl4pPr marL="1142954" indent="0">
              <a:buNone/>
              <a:defRPr sz="1200"/>
            </a:lvl4pPr>
            <a:lvl5pPr marL="1523939" indent="0">
              <a:buNone/>
              <a:defRPr sz="1200"/>
            </a:lvl5pPr>
            <a:lvl6pPr marL="1904924" indent="0">
              <a:buNone/>
              <a:defRPr sz="1200"/>
            </a:lvl6pPr>
            <a:lvl7pPr marL="2285909" indent="0">
              <a:buNone/>
              <a:defRPr sz="1200"/>
            </a:lvl7pPr>
            <a:lvl8pPr marL="2666893" indent="0">
              <a:buNone/>
              <a:defRPr sz="1200"/>
            </a:lvl8pPr>
            <a:lvl9pPr marL="30478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271" y="1165578"/>
            <a:ext cx="12033250" cy="495723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00729" y="1165578"/>
            <a:ext cx="20447000" cy="249724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271" y="6122812"/>
            <a:ext cx="12033250" cy="20015200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8886" y="20482279"/>
            <a:ext cx="21945864" cy="241864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68886" y="2614789"/>
            <a:ext cx="21945864" cy="17555633"/>
          </a:xfrm>
        </p:spPr>
        <p:txBody>
          <a:bodyPr/>
          <a:lstStyle>
            <a:lvl1pPr marL="0" indent="0">
              <a:buNone/>
              <a:defRPr sz="2700"/>
            </a:lvl1pPr>
            <a:lvl2pPr marL="380985" indent="0">
              <a:buNone/>
              <a:defRPr sz="2300"/>
            </a:lvl2pPr>
            <a:lvl3pPr marL="761970" indent="0">
              <a:buNone/>
              <a:defRPr sz="2000"/>
            </a:lvl3pPr>
            <a:lvl4pPr marL="1142954" indent="0">
              <a:buNone/>
              <a:defRPr sz="1700"/>
            </a:lvl4pPr>
            <a:lvl5pPr marL="1523939" indent="0">
              <a:buNone/>
              <a:defRPr sz="1700"/>
            </a:lvl5pPr>
            <a:lvl6pPr marL="1904924" indent="0">
              <a:buNone/>
              <a:defRPr sz="1700"/>
            </a:lvl6pPr>
            <a:lvl7pPr marL="2285909" indent="0">
              <a:buNone/>
              <a:defRPr sz="1700"/>
            </a:lvl7pPr>
            <a:lvl8pPr marL="2666893" indent="0">
              <a:buNone/>
              <a:defRPr sz="1700"/>
            </a:lvl8pPr>
            <a:lvl9pPr marL="3047878" indent="0">
              <a:buNone/>
              <a:defRPr sz="17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8886" y="22900923"/>
            <a:ext cx="21945864" cy="3433233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947813" y="1131712"/>
            <a:ext cx="8789458" cy="274926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115" y="1131712"/>
            <a:ext cx="26242698" cy="2749267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8116" y="5012267"/>
            <a:ext cx="4091781" cy="2361212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6896" y="5012267"/>
            <a:ext cx="4093104" cy="2361212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271" y="1171222"/>
            <a:ext cx="32919458" cy="487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271" y="6550379"/>
            <a:ext cx="16160750" cy="272908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8271" y="9279467"/>
            <a:ext cx="16160750" cy="1685854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80366" y="6550379"/>
            <a:ext cx="16167364" cy="272908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700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00" b="1"/>
            </a:lvl4pPr>
            <a:lvl5pPr marL="1523939" indent="0">
              <a:buNone/>
              <a:defRPr sz="1300" b="1"/>
            </a:lvl5pPr>
            <a:lvl6pPr marL="1904924" indent="0">
              <a:buNone/>
              <a:defRPr sz="1300" b="1"/>
            </a:lvl6pPr>
            <a:lvl7pPr marL="2285909" indent="0">
              <a:buNone/>
              <a:defRPr sz="1300" b="1"/>
            </a:lvl7pPr>
            <a:lvl8pPr marL="2666893" indent="0">
              <a:buNone/>
              <a:defRPr sz="1300" b="1"/>
            </a:lvl8pPr>
            <a:lvl9pPr marL="3047878" indent="0">
              <a:buNone/>
              <a:defRPr sz="1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80366" y="9279467"/>
            <a:ext cx="16167364" cy="16858545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271" y="1165578"/>
            <a:ext cx="12033250" cy="495723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00729" y="1165578"/>
            <a:ext cx="20447000" cy="2497243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271" y="6122812"/>
            <a:ext cx="12033250" cy="20015200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8886" y="20482279"/>
            <a:ext cx="21945864" cy="241864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68886" y="2614789"/>
            <a:ext cx="21945864" cy="17555633"/>
          </a:xfrm>
        </p:spPr>
        <p:txBody>
          <a:bodyPr/>
          <a:lstStyle>
            <a:lvl1pPr marL="0" indent="0">
              <a:buNone/>
              <a:defRPr sz="2700"/>
            </a:lvl1pPr>
            <a:lvl2pPr marL="380985" indent="0">
              <a:buNone/>
              <a:defRPr sz="2300"/>
            </a:lvl2pPr>
            <a:lvl3pPr marL="761970" indent="0">
              <a:buNone/>
              <a:defRPr sz="2000"/>
            </a:lvl3pPr>
            <a:lvl4pPr marL="1142954" indent="0">
              <a:buNone/>
              <a:defRPr sz="1700"/>
            </a:lvl4pPr>
            <a:lvl5pPr marL="1523939" indent="0">
              <a:buNone/>
              <a:defRPr sz="1700"/>
            </a:lvl5pPr>
            <a:lvl6pPr marL="1904924" indent="0">
              <a:buNone/>
              <a:defRPr sz="1700"/>
            </a:lvl6pPr>
            <a:lvl7pPr marL="2285909" indent="0">
              <a:buNone/>
              <a:defRPr sz="1700"/>
            </a:lvl7pPr>
            <a:lvl8pPr marL="2666893" indent="0">
              <a:buNone/>
              <a:defRPr sz="1700"/>
            </a:lvl8pPr>
            <a:lvl9pPr marL="3047878" indent="0">
              <a:buNone/>
              <a:defRPr sz="17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8886" y="22900923"/>
            <a:ext cx="21945864" cy="3433233"/>
          </a:xfrm>
        </p:spPr>
        <p:txBody>
          <a:bodyPr/>
          <a:lstStyle>
            <a:lvl1pPr marL="0" indent="0">
              <a:buNone/>
              <a:defRPr sz="1200"/>
            </a:lvl1pPr>
            <a:lvl2pPr marL="380985" indent="0">
              <a:buNone/>
              <a:defRPr sz="1000"/>
            </a:lvl2pPr>
            <a:lvl3pPr marL="761970" indent="0">
              <a:buNone/>
              <a:defRPr sz="800"/>
            </a:lvl3pPr>
            <a:lvl4pPr marL="1142954" indent="0">
              <a:buNone/>
              <a:defRPr sz="700"/>
            </a:lvl4pPr>
            <a:lvl5pPr marL="1523939" indent="0">
              <a:buNone/>
              <a:defRPr sz="700"/>
            </a:lvl5pPr>
            <a:lvl6pPr marL="1904924" indent="0">
              <a:buNone/>
              <a:defRPr sz="700"/>
            </a:lvl6pPr>
            <a:lvl7pPr marL="2285909" indent="0">
              <a:buNone/>
              <a:defRPr sz="700"/>
            </a:lvl7pPr>
            <a:lvl8pPr marL="2666893" indent="0">
              <a:buNone/>
              <a:defRPr sz="700"/>
            </a:lvl8pPr>
            <a:lvl9pPr marL="304787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6"/>
          <p:cNvSpPr>
            <a:spLocks noChangeArrowheads="1"/>
          </p:cNvSpPr>
          <p:nvPr/>
        </p:nvSpPr>
        <p:spPr bwMode="auto">
          <a:xfrm>
            <a:off x="0" y="0"/>
            <a:ext cx="36576000" cy="426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1027" name="Rectangle 33"/>
          <p:cNvSpPr>
            <a:spLocks noChangeArrowheads="1"/>
          </p:cNvSpPr>
          <p:nvPr/>
        </p:nvSpPr>
        <p:spPr bwMode="auto">
          <a:xfrm>
            <a:off x="577850" y="5011738"/>
            <a:ext cx="8312150" cy="23612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1028" name="Rectangle 9"/>
          <p:cNvSpPr>
            <a:spLocks noChangeArrowheads="1"/>
          </p:cNvSpPr>
          <p:nvPr/>
        </p:nvSpPr>
        <p:spPr bwMode="auto">
          <a:xfrm>
            <a:off x="0" y="4267200"/>
            <a:ext cx="36576000" cy="115888"/>
          </a:xfrm>
          <a:prstGeom prst="rect">
            <a:avLst/>
          </a:prstGeom>
          <a:solidFill>
            <a:srgbClr val="660000"/>
          </a:solidFill>
          <a:ln w="152400">
            <a:solidFill>
              <a:srgbClr val="FF9900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1029" name="Text Box 14"/>
          <p:cNvSpPr txBox="1">
            <a:spLocks noChangeArrowheads="1"/>
          </p:cNvSpPr>
          <p:nvPr/>
        </p:nvSpPr>
        <p:spPr bwMode="auto">
          <a:xfrm>
            <a:off x="508000" y="28840113"/>
            <a:ext cx="20955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53" tIns="38018" rIns="76053" bIns="38018">
            <a:spAutoFit/>
          </a:bodyPr>
          <a:lstStyle/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en-US" sz="400" b="1">
                <a:solidFill>
                  <a:schemeClr val="bg2"/>
                </a:solidFill>
                <a:latin typeface="Arial" charset="0"/>
              </a:rPr>
              <a:t>TEMPLATE DESIGN © 2008</a:t>
            </a:r>
          </a:p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en-US" sz="800" b="1">
                <a:solidFill>
                  <a:schemeClr val="bg2"/>
                </a:solidFill>
                <a:latin typeface="Arial" charset="0"/>
              </a:rPr>
              <a:t>www.PosterPresentations.com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800100" y="1131888"/>
            <a:ext cx="34937700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053" tIns="38018" rIns="76053" bIns="380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7850" y="5011738"/>
            <a:ext cx="8312150" cy="2361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0325" tIns="380325" rIns="380325" bIns="380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032" name="Rectangle 25"/>
          <p:cNvSpPr>
            <a:spLocks noChangeArrowheads="1"/>
          </p:cNvSpPr>
          <p:nvPr/>
        </p:nvSpPr>
        <p:spPr bwMode="auto">
          <a:xfrm>
            <a:off x="0" y="0"/>
            <a:ext cx="36576000" cy="292608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1033" name="Rectangle 32"/>
          <p:cNvSpPr>
            <a:spLocks noChangeArrowheads="1"/>
          </p:cNvSpPr>
          <p:nvPr/>
        </p:nvSpPr>
        <p:spPr bwMode="auto">
          <a:xfrm>
            <a:off x="9575800" y="5011738"/>
            <a:ext cx="8318500" cy="23612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1034" name="Rectangle 34"/>
          <p:cNvSpPr>
            <a:spLocks noChangeArrowheads="1"/>
          </p:cNvSpPr>
          <p:nvPr/>
        </p:nvSpPr>
        <p:spPr bwMode="auto">
          <a:xfrm>
            <a:off x="18561050" y="5011738"/>
            <a:ext cx="8318500" cy="23612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1035" name="Rectangle 35"/>
          <p:cNvSpPr>
            <a:spLocks noChangeArrowheads="1"/>
          </p:cNvSpPr>
          <p:nvPr/>
        </p:nvSpPr>
        <p:spPr bwMode="auto">
          <a:xfrm>
            <a:off x="27565350" y="5011738"/>
            <a:ext cx="8318500" cy="23612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5pPr>
      <a:lvl6pPr marL="380985" algn="ctr" rtl="0" fontAlgn="base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6pPr>
      <a:lvl7pPr marL="761970" algn="ctr" rtl="0" fontAlgn="base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7pPr>
      <a:lvl8pPr marL="1142954" algn="ctr" rtl="0" fontAlgn="base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8pPr>
      <a:lvl9pPr marL="1523939" algn="ctr" rtl="0" fontAlgn="base">
        <a:spcBef>
          <a:spcPct val="0"/>
        </a:spcBef>
        <a:spcAft>
          <a:spcPct val="0"/>
        </a:spcAft>
        <a:defRPr sz="7200">
          <a:solidFill>
            <a:srgbClr val="FFFFFF"/>
          </a:solidFill>
          <a:latin typeface="Arial Black" pitchFamily="34" charset="0"/>
        </a:defRPr>
      </a:lvl9pPr>
    </p:titleStyle>
    <p:bodyStyle>
      <a:lvl1pPr marL="284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15950" indent="-2349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950913" indent="-188913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331913" indent="-18891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712913" indent="-18891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095416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76401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57386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238370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36576000" cy="426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77850" y="5011738"/>
            <a:ext cx="8312150" cy="23612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267200"/>
            <a:ext cx="36576000" cy="115888"/>
          </a:xfrm>
          <a:prstGeom prst="rect">
            <a:avLst/>
          </a:prstGeom>
          <a:solidFill>
            <a:srgbClr val="660000"/>
          </a:solidFill>
          <a:ln w="9525">
            <a:noFill/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08000" y="28840113"/>
            <a:ext cx="20955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53" tIns="38018" rIns="76053" bIns="38018">
            <a:spAutoFit/>
          </a:bodyPr>
          <a:lstStyle/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en-US" sz="400" b="1">
                <a:solidFill>
                  <a:schemeClr val="bg2"/>
                </a:solidFill>
                <a:latin typeface="Arial" charset="0"/>
              </a:rPr>
              <a:t>POSTER TEMPLATE BY:</a:t>
            </a:r>
          </a:p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en-US" sz="800" b="1">
                <a:solidFill>
                  <a:schemeClr val="bg2"/>
                </a:solidFill>
                <a:latin typeface="Arial" charset="0"/>
              </a:rPr>
              <a:t>www.PosterPresentations.com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800100" y="1131888"/>
            <a:ext cx="34937700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053" tIns="38018" rIns="76053" bIns="380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7850" y="5011738"/>
            <a:ext cx="8312150" cy="2361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0325" tIns="380325" rIns="380325" bIns="380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36576000" cy="292608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9575800" y="5011738"/>
            <a:ext cx="17303750" cy="23612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2058" name="Rectangle 11"/>
          <p:cNvSpPr>
            <a:spLocks noChangeArrowheads="1"/>
          </p:cNvSpPr>
          <p:nvPr/>
        </p:nvSpPr>
        <p:spPr bwMode="auto">
          <a:xfrm>
            <a:off x="27565350" y="5011738"/>
            <a:ext cx="8318500" cy="23612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5pPr>
      <a:lvl6pPr marL="380985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6pPr>
      <a:lvl7pPr marL="761970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7pPr>
      <a:lvl8pPr marL="1142954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8pPr>
      <a:lvl9pPr marL="1523939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9pPr>
    </p:titleStyle>
    <p:bodyStyle>
      <a:lvl1pPr marL="284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15950" indent="-2349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950913" indent="-188913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331913" indent="-18891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712913" indent="-18891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095416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76401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57386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238370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36576000" cy="426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77850" y="5011738"/>
            <a:ext cx="35306000" cy="23612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4267200"/>
            <a:ext cx="36576000" cy="115888"/>
          </a:xfrm>
          <a:prstGeom prst="rect">
            <a:avLst/>
          </a:prstGeom>
          <a:solidFill>
            <a:srgbClr val="660000"/>
          </a:solidFill>
          <a:ln w="9525">
            <a:noFill/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08000" y="28840113"/>
            <a:ext cx="20955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53" tIns="38018" rIns="76053" bIns="38018">
            <a:spAutoFit/>
          </a:bodyPr>
          <a:lstStyle/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en-US" sz="400" b="1">
                <a:solidFill>
                  <a:schemeClr val="bg2"/>
                </a:solidFill>
                <a:latin typeface="Arial" charset="0"/>
              </a:rPr>
              <a:t>POSTER TEMPLATE BY:</a:t>
            </a:r>
          </a:p>
          <a:p>
            <a:pPr eaLnBrk="0" hangingPunct="0">
              <a:lnSpc>
                <a:spcPct val="65000"/>
              </a:lnSpc>
              <a:spcBef>
                <a:spcPct val="50000"/>
              </a:spcBef>
            </a:pPr>
            <a:r>
              <a:rPr lang="en-US" sz="800" b="1">
                <a:solidFill>
                  <a:schemeClr val="bg2"/>
                </a:solidFill>
                <a:latin typeface="Arial" charset="0"/>
              </a:rPr>
              <a:t>www.PosterPresentations.com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800100" y="1131888"/>
            <a:ext cx="34937700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053" tIns="38018" rIns="76053" bIns="380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7850" y="5011738"/>
            <a:ext cx="35159950" cy="2361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0325" tIns="380325" rIns="380325" bIns="380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36576000" cy="29260800"/>
          </a:xfrm>
          <a:prstGeom prst="rect">
            <a:avLst/>
          </a:prstGeom>
          <a:noFill/>
          <a:ln w="3175">
            <a:solidFill>
              <a:schemeClr val="tx2"/>
            </a:solidFill>
            <a:miter lim="800000"/>
            <a:headEnd/>
            <a:tailEnd/>
          </a:ln>
        </p:spPr>
        <p:txBody>
          <a:bodyPr wrap="none" lIns="76197" tIns="38098" rIns="76197" bIns="38098" anchor="ctr"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5pPr>
      <a:lvl6pPr marL="380985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6pPr>
      <a:lvl7pPr marL="761970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7pPr>
      <a:lvl8pPr marL="1142954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8pPr>
      <a:lvl9pPr marL="1523939" algn="ctr" rtl="0" fontAlgn="base">
        <a:spcBef>
          <a:spcPct val="0"/>
        </a:spcBef>
        <a:spcAft>
          <a:spcPct val="0"/>
        </a:spcAft>
        <a:defRPr sz="7200">
          <a:solidFill>
            <a:schemeClr val="tx2"/>
          </a:solidFill>
          <a:latin typeface="Arial Black" pitchFamily="34" charset="0"/>
        </a:defRPr>
      </a:lvl9pPr>
    </p:titleStyle>
    <p:bodyStyle>
      <a:lvl1pPr marL="284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15950" indent="-2349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950913" indent="-188913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331913" indent="-18891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712913" indent="-18891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095416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76401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57386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238370" indent="-190492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3797949" y="42524"/>
            <a:ext cx="29093083" cy="6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6033" tIns="38010" rIns="76033" bIns="38010">
            <a:spAutoFit/>
          </a:bodyPr>
          <a:lstStyle/>
          <a:p>
            <a:pPr algn="ctr"/>
            <a:r>
              <a:rPr lang="fr-FR" sz="5400" b="1" dirty="0" smtClean="0">
                <a:solidFill>
                  <a:srgbClr val="FFFFFF"/>
                </a:solidFill>
                <a:latin typeface="+mj-lt"/>
              </a:rPr>
              <a:t>       </a:t>
            </a:r>
            <a:r>
              <a:rPr lang="fr-FR" sz="5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Université Kasdi Merbah – Ouargla- </a:t>
            </a:r>
            <a:r>
              <a:rPr lang="fr-FR" sz="5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800" b="1" dirty="0">
                <a:solidFill>
                  <a:srgbClr val="F8F8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Faculté des Sciences Appliquées </a:t>
            </a:r>
            <a:endParaRPr lang="fr-FR" sz="5800" b="1" dirty="0" smtClean="0">
              <a:solidFill>
                <a:srgbClr val="F8F8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sz="5800" b="1" dirty="0">
                <a:solidFill>
                  <a:srgbClr val="F8F8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800" b="1" dirty="0" smtClean="0">
                <a:solidFill>
                  <a:srgbClr val="F8F8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fr-FR" sz="5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fr-FR" sz="5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épartement de Génie </a:t>
            </a:r>
            <a:r>
              <a:rPr lang="en-US" sz="5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r-FR" sz="5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écanique </a:t>
            </a:r>
            <a:r>
              <a:rPr lang="en-US" sz="5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fr-FR" sz="5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58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Option</a:t>
            </a:r>
            <a:r>
              <a:rPr lang="fr-FR" sz="58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Énergétique </a:t>
            </a:r>
            <a:r>
              <a:rPr lang="en-US" sz="58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5800" b="1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800" b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Encadré </a:t>
            </a:r>
            <a:r>
              <a:rPr lang="fr-FR" sz="4800" b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par </a:t>
            </a:r>
            <a:r>
              <a:rPr lang="fr-FR" sz="5400" b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: </a:t>
            </a:r>
            <a:r>
              <a:rPr lang="fr-FR" sz="5400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D</a:t>
            </a:r>
            <a:r>
              <a:rPr lang="fr-FR" sz="5400" baseline="30000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r</a:t>
            </a:r>
            <a:r>
              <a:rPr lang="fr-FR" sz="5400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 </a:t>
            </a:r>
            <a:r>
              <a:rPr lang="fr-FR" sz="5400" dirty="0" smtClean="0">
                <a:solidFill>
                  <a:srgbClr val="F8F8F8"/>
                </a:solidFill>
              </a:rPr>
              <a:t> </a:t>
            </a:r>
            <a:r>
              <a:rPr lang="fr-FR" sz="5400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Geurmit. T      </a:t>
            </a:r>
            <a:r>
              <a:rPr lang="fr-FR" sz="6000" b="1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Utilisation </a:t>
            </a:r>
            <a:r>
              <a:rPr lang="en-US" sz="6000" b="1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du</a:t>
            </a:r>
            <a:r>
              <a:rPr lang="fr-FR" sz="6000" b="1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6000" b="1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gaz  naturel dans la production de froid </a:t>
            </a:r>
            <a:endParaRPr lang="en-US" sz="6000" b="1" dirty="0" smtClean="0">
              <a:solidFill>
                <a:srgbClr val="F8F8F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800" b="1" dirty="0" smtClean="0">
                <a:solidFill>
                  <a:srgbClr val="F8F8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Présenté </a:t>
            </a:r>
            <a:r>
              <a:rPr lang="fr-FR" sz="4800" b="1" dirty="0" smtClean="0">
                <a:solidFill>
                  <a:srgbClr val="F8F8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 </a:t>
            </a:r>
            <a:r>
              <a:rPr lang="en-US" sz="5400" b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400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Messaoudi  Aboubaker et </a:t>
            </a:r>
            <a:r>
              <a:rPr lang="en-US" sz="5400" i="1" dirty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B</a:t>
            </a:r>
            <a:r>
              <a:rPr lang="en-US" sz="5400" i="1" dirty="0" smtClean="0">
                <a:solidFill>
                  <a:srgbClr val="F8F8F8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ouali Mohamde Cherif</a:t>
            </a:r>
            <a:r>
              <a:rPr lang="en-US" sz="3600" i="1" dirty="0" smtClean="0">
                <a:solidFill>
                  <a:srgbClr val="F8F8F8"/>
                </a:solidFill>
                <a:latin typeface="Arial Black" pitchFamily="34" charset="0"/>
              </a:rPr>
              <a:t>   </a:t>
            </a:r>
            <a:r>
              <a:rPr lang="en-US" sz="3600" i="1" dirty="0" smtClean="0">
                <a:solidFill>
                  <a:srgbClr val="FFFFFF"/>
                </a:solidFill>
                <a:latin typeface="Arial Black" pitchFamily="34" charset="0"/>
              </a:rPr>
              <a:t> </a:t>
            </a:r>
            <a:r>
              <a:rPr lang="fr-FR" sz="4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Présenté </a:t>
            </a:r>
            <a:r>
              <a:rPr lang="fr-FR" sz="4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 obtenir le </a:t>
            </a:r>
            <a:r>
              <a:rPr lang="fr-FR" sz="4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diplôme </a:t>
            </a:r>
            <a:r>
              <a:rPr lang="fr-FR" sz="48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fr-FR" sz="4800" b="1" dirty="0">
                <a:solidFill>
                  <a:srgbClr val="FFFFFF"/>
                </a:solidFill>
                <a:latin typeface="Lucida Calligraphy" panose="03010101010101010101" pitchFamily="66" charset="0"/>
              </a:rPr>
              <a:t> </a:t>
            </a:r>
            <a:r>
              <a:rPr lang="fr-FR" sz="4800" b="1" dirty="0" smtClean="0">
                <a:solidFill>
                  <a:srgbClr val="FFFFFF"/>
                </a:solidFill>
                <a:latin typeface="Lucida Calligraphy" panose="03010101010101010101" pitchFamily="66" charset="0"/>
              </a:rPr>
              <a:t>Master </a:t>
            </a:r>
            <a:endParaRPr lang="fr-FR" sz="4800" b="1" dirty="0" smtClean="0">
              <a:solidFill>
                <a:srgbClr val="FFFFFF"/>
              </a:solidFill>
              <a:latin typeface="Lucida Calligraphy" panose="03010101010101010101" pitchFamily="66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50000"/>
              </a:spcBef>
            </a:pPr>
            <a:endParaRPr lang="en-US" sz="6700" dirty="0">
              <a:solidFill>
                <a:srgbClr val="FFFFFF"/>
              </a:solidFill>
              <a:latin typeface="Arial Black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4000" b="1" dirty="0" smtClean="0">
                <a:solidFill>
                  <a:srgbClr val="FFFFFF"/>
                </a:solidFill>
                <a:latin typeface="Arial" charset="0"/>
              </a:rPr>
              <a:t> </a:t>
            </a:r>
            <a:endParaRPr lang="en-US" sz="3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546319" y="5049975"/>
            <a:ext cx="8318500" cy="907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76053" tIns="38018" rIns="76053" bIns="380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5400" b="1" dirty="0" smtClean="0">
                <a:solidFill>
                  <a:srgbClr val="F8F8F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4101" name="Text Box 388"/>
          <p:cNvSpPr txBox="1">
            <a:spLocks noChangeArrowheads="1"/>
          </p:cNvSpPr>
          <p:nvPr/>
        </p:nvSpPr>
        <p:spPr bwMode="auto">
          <a:xfrm>
            <a:off x="609958" y="15503785"/>
            <a:ext cx="8312150" cy="81544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6053" tIns="38018" rIns="76053" bIns="380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fr-FR" sz="4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echerche bibliographique</a:t>
            </a:r>
            <a:endParaRPr lang="en-US" sz="48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3" name="Text Box 405"/>
          <p:cNvSpPr txBox="1">
            <a:spLocks noChangeArrowheads="1"/>
          </p:cNvSpPr>
          <p:nvPr/>
        </p:nvSpPr>
        <p:spPr bwMode="auto">
          <a:xfrm>
            <a:off x="9575802" y="19601093"/>
            <a:ext cx="8318500" cy="3031434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6053" tIns="38018" rIns="76053" bIns="38018">
            <a:spAutoFit/>
          </a:bodyPr>
          <a:lstStyle/>
          <a:p>
            <a:pPr algn="ctr"/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</a:rPr>
              <a:t>Principe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de fonctionnement d’une installation frigorifique à compression mécanique simple</a:t>
            </a:r>
            <a:endParaRPr lang="fr-FR" sz="4800" dirty="0">
              <a:solidFill>
                <a:srgbClr val="FFFFFF"/>
              </a:solidFill>
            </a:endParaRPr>
          </a:p>
        </p:txBody>
      </p:sp>
      <p:sp>
        <p:nvSpPr>
          <p:cNvPr id="4117" name="Text Box 437"/>
          <p:cNvSpPr txBox="1">
            <a:spLocks noChangeArrowheads="1"/>
          </p:cNvSpPr>
          <p:nvPr/>
        </p:nvSpPr>
        <p:spPr bwMode="auto">
          <a:xfrm>
            <a:off x="18600134" y="21818717"/>
            <a:ext cx="8318500" cy="229277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76053" tIns="38018" rIns="76053" bIns="380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</a:rPr>
              <a:t>Principe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de fonctionnement d’une installation frigorifique à absorption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4156" name="Text Box 478"/>
          <p:cNvSpPr txBox="1">
            <a:spLocks noChangeArrowheads="1"/>
          </p:cNvSpPr>
          <p:nvPr/>
        </p:nvSpPr>
        <p:spPr bwMode="auto">
          <a:xfrm>
            <a:off x="9620759" y="10375276"/>
            <a:ext cx="8318500" cy="358081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6053" tIns="38018" rIns="76053" bIns="38018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Figure </a:t>
            </a: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1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schéma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d’une installation </a:t>
            </a: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frigorifique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à compression mécanique simple</a:t>
            </a:r>
            <a:r>
              <a:rPr lang="fr-FR" sz="5400" dirty="0">
                <a:latin typeface="Times New Roman"/>
                <a:ea typeface="Calibri"/>
                <a:cs typeface="Arial"/>
              </a:rPr>
              <a:t>.</a:t>
            </a:r>
            <a:endParaRPr lang="fr-FR" sz="54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4157" name="Text Box 479"/>
          <p:cNvSpPr txBox="1">
            <a:spLocks noChangeArrowheads="1"/>
          </p:cNvSpPr>
          <p:nvPr/>
        </p:nvSpPr>
        <p:spPr bwMode="auto">
          <a:xfrm>
            <a:off x="27588563" y="13495003"/>
            <a:ext cx="8318500" cy="155410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76053" tIns="38018" rIns="76053" bIns="380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</a:rPr>
              <a:t>Les caractéristiques de 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couple binaire 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4167" name="AutoShape 508"/>
          <p:cNvSpPr>
            <a:spLocks noChangeArrowheads="1"/>
          </p:cNvSpPr>
          <p:nvPr/>
        </p:nvSpPr>
        <p:spPr bwMode="auto">
          <a:xfrm>
            <a:off x="33112075" y="1016000"/>
            <a:ext cx="2771775" cy="22844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lIns="76197" tIns="38098" rIns="76197" bIns="38098" anchor="ctr"/>
          <a:lstStyle/>
          <a:p>
            <a:pPr algn="ctr" defTabSz="2611438"/>
            <a:r>
              <a:rPr lang="en-US" sz="1700" dirty="0"/>
              <a:t>OPTIONAL</a:t>
            </a:r>
            <a:br>
              <a:rPr lang="en-US" sz="1700" dirty="0"/>
            </a:br>
            <a:r>
              <a:rPr lang="en-US" sz="1700" dirty="0"/>
              <a:t>LOGO HERE</a:t>
            </a:r>
          </a:p>
        </p:txBody>
      </p:sp>
      <p:pic>
        <p:nvPicPr>
          <p:cNvPr id="71" name="صورة 3"/>
          <p:cNvPicPr/>
          <p:nvPr/>
        </p:nvPicPr>
        <p:blipFill>
          <a:blip r:embed="rId3" cstate="print"/>
          <a:srcRect t="26514" r="84183"/>
          <a:stretch>
            <a:fillRect/>
          </a:stretch>
        </p:blipFill>
        <p:spPr bwMode="auto">
          <a:xfrm>
            <a:off x="32822131" y="34641"/>
            <a:ext cx="3716024" cy="40959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5" name="Triangle rectangle 74"/>
          <p:cNvSpPr/>
          <p:nvPr/>
        </p:nvSpPr>
        <p:spPr bwMode="auto">
          <a:xfrm>
            <a:off x="15232555" y="9448800"/>
            <a:ext cx="3584054" cy="2324100"/>
          </a:xfrm>
          <a:prstGeom prst="rtTriangl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2" name="Triangle rectangle 1"/>
          <p:cNvSpPr/>
          <p:nvPr/>
        </p:nvSpPr>
        <p:spPr bwMode="auto">
          <a:xfrm>
            <a:off x="24688800" y="8639503"/>
            <a:ext cx="914400" cy="914400"/>
          </a:xfrm>
          <a:prstGeom prst="rtTriangl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Flèche gauche 3"/>
          <p:cNvSpPr/>
          <p:nvPr/>
        </p:nvSpPr>
        <p:spPr bwMode="auto">
          <a:xfrm>
            <a:off x="16616855" y="10791824"/>
            <a:ext cx="2585545" cy="180975"/>
          </a:xfrm>
          <a:prstGeom prst="lef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6" name="Flèche droite 5"/>
          <p:cNvSpPr/>
          <p:nvPr/>
        </p:nvSpPr>
        <p:spPr bwMode="auto">
          <a:xfrm>
            <a:off x="16960850" y="11772900"/>
            <a:ext cx="978408" cy="48463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7" name="Flèche droite 6"/>
          <p:cNvSpPr/>
          <p:nvPr/>
        </p:nvSpPr>
        <p:spPr bwMode="auto">
          <a:xfrm>
            <a:off x="17780745" y="12015216"/>
            <a:ext cx="1035864" cy="48463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8" name="Flèche droite 7"/>
          <p:cNvSpPr/>
          <p:nvPr/>
        </p:nvSpPr>
        <p:spPr bwMode="auto">
          <a:xfrm>
            <a:off x="17838201" y="12257532"/>
            <a:ext cx="978408" cy="48463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2" y="34641"/>
            <a:ext cx="3736099" cy="40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Flèche vers le bas 11"/>
          <p:cNvSpPr/>
          <p:nvPr/>
        </p:nvSpPr>
        <p:spPr bwMode="auto">
          <a:xfrm>
            <a:off x="22720300" y="23365273"/>
            <a:ext cx="484632" cy="978408"/>
          </a:xfrm>
          <a:prstGeom prst="down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22733876" y="23854477"/>
            <a:ext cx="484632" cy="978408"/>
          </a:xfrm>
          <a:prstGeom prst="down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8" name="Flèche droite 17"/>
          <p:cNvSpPr/>
          <p:nvPr/>
        </p:nvSpPr>
        <p:spPr bwMode="auto">
          <a:xfrm>
            <a:off x="27068462" y="19659018"/>
            <a:ext cx="496888" cy="786213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9" name="Flèche droite 18"/>
          <p:cNvSpPr/>
          <p:nvPr/>
        </p:nvSpPr>
        <p:spPr bwMode="auto">
          <a:xfrm>
            <a:off x="26013099" y="20391829"/>
            <a:ext cx="1732902" cy="48463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20" name="Flèche droite 19"/>
          <p:cNvSpPr/>
          <p:nvPr/>
        </p:nvSpPr>
        <p:spPr bwMode="auto">
          <a:xfrm>
            <a:off x="25418464" y="20049189"/>
            <a:ext cx="2146887" cy="2720667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26" name="AutoShape 10"/>
          <p:cNvSpPr>
            <a:spLocks noChangeShapeType="1"/>
          </p:cNvSpPr>
          <p:nvPr/>
        </p:nvSpPr>
        <p:spPr bwMode="auto">
          <a:xfrm>
            <a:off x="6534658" y="-1405272"/>
            <a:ext cx="0" cy="3079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37" name="Rectangle 19"/>
          <p:cNvSpPr>
            <a:spLocks noChangeArrowheads="1"/>
          </p:cNvSpPr>
          <p:nvPr/>
        </p:nvSpPr>
        <p:spPr bwMode="auto">
          <a:xfrm>
            <a:off x="-37845" y="-193959"/>
            <a:ext cx="3657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22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23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26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152400" y="255657"/>
            <a:ext cx="33265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28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32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3" name="Rectangle 53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4" name="Rectangle 54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Rectangle 55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6" name="Rectangle 58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8" name="Rectangle 59"/>
          <p:cNvSpPr>
            <a:spLocks noChangeArrowheads="1"/>
          </p:cNvSpPr>
          <p:nvPr/>
        </p:nvSpPr>
        <p:spPr bwMode="auto">
          <a:xfrm>
            <a:off x="171450" y="255657"/>
            <a:ext cx="33265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9" name="Rectangle 60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0" name="Rectangle 64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ectangle 83"/>
          <p:cNvSpPr>
            <a:spLocks noChangeArrowheads="1"/>
          </p:cNvSpPr>
          <p:nvPr/>
        </p:nvSpPr>
        <p:spPr bwMode="auto">
          <a:xfrm>
            <a:off x="-348742" y="-2591259"/>
            <a:ext cx="3657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80" name="Rectangle 85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ectangle 86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87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ectangle 90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ectangle 91"/>
          <p:cNvSpPr>
            <a:spLocks noChangeArrowheads="1"/>
          </p:cNvSpPr>
          <p:nvPr/>
        </p:nvSpPr>
        <p:spPr bwMode="auto">
          <a:xfrm>
            <a:off x="723914" y="428695"/>
            <a:ext cx="33265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ectangle 92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96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Flèche droite 86"/>
          <p:cNvSpPr/>
          <p:nvPr/>
        </p:nvSpPr>
        <p:spPr bwMode="auto">
          <a:xfrm>
            <a:off x="17939259" y="25713695"/>
            <a:ext cx="978408" cy="48463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4138" name="Rectangle 115"/>
          <p:cNvSpPr>
            <a:spLocks noChangeArrowheads="1"/>
          </p:cNvSpPr>
          <p:nvPr/>
        </p:nvSpPr>
        <p:spPr bwMode="auto">
          <a:xfrm>
            <a:off x="479069" y="-882191"/>
            <a:ext cx="3657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4139" name="Rectangle 117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42" name="Rectangle 118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43" name="Rectangle 119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44" name="Rectangle 122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45" name="Rectangle 123"/>
          <p:cNvSpPr>
            <a:spLocks noChangeArrowheads="1"/>
          </p:cNvSpPr>
          <p:nvPr/>
        </p:nvSpPr>
        <p:spPr bwMode="auto">
          <a:xfrm>
            <a:off x="0" y="-353943"/>
            <a:ext cx="33265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46" name="Rectangle 124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47" name="Rectangle 128"/>
          <p:cNvSpPr>
            <a:spLocks noChangeArrowheads="1"/>
          </p:cNvSpPr>
          <p:nvPr/>
        </p:nvSpPr>
        <p:spPr bwMode="auto">
          <a:xfrm>
            <a:off x="152400" y="609600"/>
            <a:ext cx="3657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r>
              <a:rPr kumimoji="0" lang="fr-F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                                            </a:t>
            </a:r>
            <a:endParaRPr kumimoji="0" lang="fr-FR" sz="4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47913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9" name="ZoneTexte 168"/>
          <p:cNvSpPr txBox="1"/>
          <p:nvPr/>
        </p:nvSpPr>
        <p:spPr>
          <a:xfrm>
            <a:off x="29408437" y="10175631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78" name="ZoneTexte 177"/>
          <p:cNvSpPr txBox="1"/>
          <p:nvPr/>
        </p:nvSpPr>
        <p:spPr>
          <a:xfrm>
            <a:off x="27999129" y="13191907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79" name="ZoneTexte 178"/>
          <p:cNvSpPr txBox="1"/>
          <p:nvPr/>
        </p:nvSpPr>
        <p:spPr>
          <a:xfrm>
            <a:off x="28495521" y="12742164"/>
            <a:ext cx="676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 smtClean="0">
                <a:solidFill>
                  <a:srgbClr val="FFFFFF"/>
                </a:solidFill>
              </a:rPr>
              <a:t>H/E</a:t>
            </a:r>
            <a:endParaRPr lang="fr-FR" sz="2800" b="1" dirty="0">
              <a:solidFill>
                <a:srgbClr val="FFFFFF"/>
              </a:solidFill>
            </a:endParaRPr>
          </a:p>
        </p:txBody>
      </p:sp>
      <p:sp>
        <p:nvSpPr>
          <p:cNvPr id="180" name="ZoneTexte 179"/>
          <p:cNvSpPr txBox="1"/>
          <p:nvPr/>
        </p:nvSpPr>
        <p:spPr>
          <a:xfrm>
            <a:off x="32902525" y="12742164"/>
            <a:ext cx="676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 smtClean="0">
                <a:solidFill>
                  <a:srgbClr val="FFFFFF"/>
                </a:solidFill>
              </a:rPr>
              <a:t>E/H</a:t>
            </a:r>
            <a:endParaRPr lang="fr-FR" sz="2800" b="1" dirty="0">
              <a:solidFill>
                <a:srgbClr val="FFFFFF"/>
              </a:solidFill>
            </a:endParaRPr>
          </a:p>
        </p:txBody>
      </p:sp>
      <p:sp>
        <p:nvSpPr>
          <p:cNvPr id="184" name="Flèche droite 183"/>
          <p:cNvSpPr/>
          <p:nvPr/>
        </p:nvSpPr>
        <p:spPr bwMode="auto">
          <a:xfrm>
            <a:off x="16960850" y="12742164"/>
            <a:ext cx="978408" cy="484632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87" name="Flèche droite 186"/>
          <p:cNvSpPr/>
          <p:nvPr/>
        </p:nvSpPr>
        <p:spPr bwMode="auto">
          <a:xfrm>
            <a:off x="17939259" y="14145876"/>
            <a:ext cx="621792" cy="2720667"/>
          </a:xfrm>
          <a:prstGeom prst="rightArrow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7200" tIns="457200" rIns="457200" bIns="4572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3894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9620758" y="5919514"/>
            <a:ext cx="8318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ZoneTexte 134"/>
          <p:cNvSpPr txBox="1"/>
          <p:nvPr/>
        </p:nvSpPr>
        <p:spPr>
          <a:xfrm>
            <a:off x="18592582" y="5053070"/>
            <a:ext cx="823673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fr-FR" sz="3600" b="1" dirty="0" smtClean="0">
                <a:solidFill>
                  <a:srgbClr val="000000"/>
                </a:solidFill>
                <a:latin typeface="Times New Roman"/>
                <a:ea typeface="Calibri"/>
              </a:rPr>
              <a:t>La </a:t>
            </a:r>
            <a:r>
              <a:rPr lang="fr-FR" sz="3600" b="1" dirty="0">
                <a:solidFill>
                  <a:srgbClr val="000000"/>
                </a:solidFill>
                <a:latin typeface="Times New Roman"/>
                <a:ea typeface="Calibri"/>
              </a:rPr>
              <a:t>pression du frigorigène à l’état liquide est réduite dans le détendeur. </a:t>
            </a:r>
          </a:p>
          <a:p>
            <a:pPr lvl="0" algn="just">
              <a:spcAft>
                <a:spcPts val="0"/>
              </a:spcAft>
            </a:pPr>
            <a:r>
              <a:rPr lang="fr-FR" sz="3600" b="1" dirty="0">
                <a:solidFill>
                  <a:srgbClr val="000000"/>
                </a:solidFill>
                <a:latin typeface="Times New Roman"/>
                <a:ea typeface="Calibri"/>
              </a:rPr>
              <a:t>A basse pression et basse température, le frigorigène se vaporise, ce qui permet d'extraire la chaleur (Q</a:t>
            </a:r>
            <a:r>
              <a:rPr lang="fr-FR" sz="36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F</a:t>
            </a:r>
            <a:r>
              <a:rPr lang="fr-FR" sz="3600" b="1" dirty="0">
                <a:solidFill>
                  <a:srgbClr val="000000"/>
                </a:solidFill>
                <a:latin typeface="Times New Roman"/>
                <a:ea typeface="Calibri"/>
              </a:rPr>
              <a:t>) de la substance à refroidir. Pour compléter le cycle, à la sortie de l'évaporateur, la vapeur du frigorigène à basse pression est comprimée et portée à haute pression par le compresseur. La chaleur totale rejetée au niveau du condenseur correspond à la somme de la chaleur extraite à l’évaporateur et de l'énergie (w</a:t>
            </a:r>
            <a:r>
              <a:rPr lang="fr-FR" sz="36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c</a:t>
            </a:r>
            <a:r>
              <a:rPr lang="fr-FR" sz="3600" b="1" dirty="0">
                <a:solidFill>
                  <a:srgbClr val="000000"/>
                </a:solidFill>
                <a:latin typeface="Times New Roman"/>
                <a:ea typeface="Calibri"/>
              </a:rPr>
              <a:t>) consommée par le compresseur.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Rectangle 140"/>
          <p:cNvSpPr/>
          <p:nvPr/>
        </p:nvSpPr>
        <p:spPr>
          <a:xfrm rot="10800000" flipV="1">
            <a:off x="27589035" y="5086679"/>
            <a:ext cx="8318502" cy="837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Les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machines frigorifiques à absorption permettent de remplacer la compression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en phase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vapeur du réfrigérant par une compression en phase liquide d’une solution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binaire. Cette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solution est </a:t>
            </a:r>
            <a:endParaRPr lang="fr-FR" sz="36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composée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du réfrigérant et d’un absorbant. La quantité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d’énergie électrique consommée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par la pompe est presque négligeable. Il faut néanmoins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disposer d’une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source de chaleur pour pouvoir dissocier le réfrigérant de l’absorbant et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pour pouvoir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fonctionner ainsi en cycle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fermé</a:t>
            </a:r>
            <a:r>
              <a:rPr lang="en-US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r>
              <a:rPr lang="fr-FR" sz="3600" b="1" dirty="0">
                <a:latin typeface="Times New Roman"/>
                <a:ea typeface="Calibri"/>
                <a:cs typeface="Arial"/>
              </a:rPr>
              <a:t> </a:t>
            </a:r>
            <a:endParaRPr lang="fr-FR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622314" y="14473158"/>
            <a:ext cx="8236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Text Box 8" descr="Papier de soie bleu"/>
          <p:cNvSpPr txBox="1">
            <a:spLocks noChangeArrowheads="1"/>
          </p:cNvSpPr>
          <p:nvPr/>
        </p:nvSpPr>
        <p:spPr bwMode="auto">
          <a:xfrm>
            <a:off x="27588346" y="15042656"/>
            <a:ext cx="8279418" cy="50065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/>
                <a:ea typeface="Calibri"/>
                <a:cs typeface="Arial"/>
              </a:rPr>
              <a:t>- L’agent absorbant doit avoir un grande affinité pour le fluide frigorigène.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Le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fluide frigorigène doit être plus 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volatile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que l’agent absorbant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/>
                <a:ea typeface="Calibri"/>
              </a:rPr>
              <a:t>- Absence </a:t>
            </a:r>
            <a:r>
              <a:rPr lang="fr-FR" sz="3600" b="1" dirty="0">
                <a:latin typeface="Times New Roman"/>
                <a:ea typeface="Calibri"/>
              </a:rPr>
              <a:t>de phase solide</a:t>
            </a:r>
            <a:r>
              <a:rPr lang="fr-FR" sz="3600" b="1" dirty="0" smtClean="0">
                <a:latin typeface="Times New Roman"/>
                <a:ea typeface="Calibri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Absence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de corrosion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/>
                <a:ea typeface="Calibri"/>
              </a:rPr>
              <a:t>- Stabilité </a:t>
            </a:r>
            <a:r>
              <a:rPr lang="fr-FR" sz="3600" b="1" dirty="0">
                <a:latin typeface="Times New Roman"/>
                <a:ea typeface="Calibri"/>
              </a:rPr>
              <a:t>chimique.</a:t>
            </a:r>
            <a:endParaRPr lang="fr-FR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fr-FR" sz="3200" b="1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9575802" y="22546414"/>
            <a:ext cx="8318502" cy="606973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>
              <a:spcAft>
                <a:spcPts val="0"/>
              </a:spcAft>
            </a:pPr>
            <a:r>
              <a:rPr lang="fr-FR" sz="3600" dirty="0"/>
              <a:t>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système frigorifique à compression de vapeur le plus courant fonctionne grâce à un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frigorigène situé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dans un circuit fermé comprenant un compresseur, un condenseur, un organe de détente, un évaporateur et des tuyauteries de raccordement (Figure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Times New Roman" panose="02020603050405020304" pitchFamily="18" charset="0"/>
              </a:rPr>
              <a:t>. </a:t>
            </a:r>
            <a:r>
              <a:rPr lang="fr-FR" sz="36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La vapeur du frigorigène comprimée à haute pression est condensée à haute température dans le condenseur par transfert de chaleur (Q</a:t>
            </a:r>
            <a:r>
              <a:rPr lang="fr-FR" sz="3600" b="1" baseline="-250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C</a:t>
            </a:r>
            <a:r>
              <a:rPr lang="fr-FR" sz="36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) vers le milieu environnant.</a:t>
            </a:r>
          </a:p>
          <a:p>
            <a:pPr algn="just">
              <a:spcAft>
                <a:spcPts val="1000"/>
              </a:spcAft>
            </a:pPr>
            <a:endParaRPr kumimoji="0" lang="fr-F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Arial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fr-FR" sz="36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endParaRPr kumimoji="0" lang="fr-F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Arial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kumimoji="0" lang="fr-F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0082" y="16319227"/>
            <a:ext cx="8281196" cy="1349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Mouad Diny, 1996)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Etude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 fonctionnement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d'une machine frigorifique à adsorption modélisation des transferts de chaleur et de masse et optimisation du fonctionnement de la machine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3600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fr-FR" sz="3600" b="1" i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3600" b="1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</a:t>
            </a:r>
            <a:r>
              <a:rPr lang="fr-FR" sz="3600" b="1" i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Denis Perrin, Rémy Pittet, 2002)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Les machines frigorifiquesà absorption</a:t>
            </a: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fr-FR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Larkeche Oussila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2012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Modélisation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d’une machine frigorifique a absorption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Application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 équilibres de phases.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(S.Kherris</a:t>
            </a:r>
            <a:r>
              <a:rPr lang="fr-FR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D. Zebbar, M. </a:t>
            </a: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Makhlouf ,        S</a:t>
            </a:r>
            <a:r>
              <a:rPr lang="fr-FR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Zebbar, K. Mostefa 2012</a:t>
            </a: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Etude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 analyse d’une machine frigorifique à absorption-diffusion solaire NH3-H2O-H2.</a:t>
            </a:r>
            <a:endParaRPr lang="fr-FR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FR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Pinazzo José manuel, Ruiz Valeriano, Canada Javier, 2012</a:t>
            </a: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Installation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frigorifique d’absorption appuyée par énergie solaire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fr-FR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fr-FR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 rot="10800000" flipH="1" flipV="1">
            <a:off x="9597865" y="5296963"/>
            <a:ext cx="83033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Hadj Imad, Bensidhoum Abdelkader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2013) Contribution à l’amélioration des performances des installations à réfrigération solaire à </a:t>
            </a:r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absorption.</a:t>
            </a:r>
            <a:endParaRPr lang="fr-FR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(Amziane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Mohamed</a:t>
            </a:r>
            <a:r>
              <a:rPr lang="fr-FR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Amziane, 2014) </a:t>
            </a:r>
            <a:r>
              <a:rPr lang="fr-FR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Etude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comparative entre les systèmes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climatisation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classiques et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solaires application </a:t>
            </a:r>
            <a:r>
              <a:rPr lang="fr-F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 la climatisation d’un </a:t>
            </a:r>
            <a:r>
              <a:rPr lang="fr-FR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immeuble.</a:t>
            </a:r>
            <a:endParaRPr lang="fr-FR" sz="3600" b="1" dirty="0"/>
          </a:p>
        </p:txBody>
      </p:sp>
      <p:pic>
        <p:nvPicPr>
          <p:cNvPr id="90" name="Image 8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167" y="14000545"/>
            <a:ext cx="8267702" cy="565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Image 9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0134" y="15669263"/>
            <a:ext cx="8310948" cy="614945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Text Box 478"/>
          <p:cNvSpPr txBox="1">
            <a:spLocks noChangeArrowheads="1"/>
          </p:cNvSpPr>
          <p:nvPr/>
        </p:nvSpPr>
        <p:spPr bwMode="auto">
          <a:xfrm>
            <a:off x="18592582" y="12906381"/>
            <a:ext cx="8318500" cy="273135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 lIns="76053" tIns="38018" rIns="76053" bIns="38018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Figure 2</a:t>
            </a: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 schéma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 d’une installation</a:t>
            </a: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  <a:cs typeface="Arial"/>
              </a:rPr>
              <a:t> frigorifique à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 </a:t>
            </a: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</a:rPr>
              <a:t>absorption</a:t>
            </a:r>
            <a:r>
              <a:rPr lang="fr-FR" sz="5400" dirty="0" smtClean="0">
                <a:latin typeface="Times New Roman"/>
                <a:ea typeface="Calibri"/>
                <a:cs typeface="Arial"/>
              </a:rPr>
              <a:t>.</a:t>
            </a:r>
            <a:endParaRPr lang="fr-FR" sz="5400" dirty="0">
              <a:effectLst/>
              <a:latin typeface="Calibri"/>
              <a:ea typeface="Calibri"/>
              <a:cs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au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2277870"/>
                  </p:ext>
                </p:extLst>
              </p:nvPr>
            </p:nvGraphicFramePr>
            <p:xfrm>
              <a:off x="27589654" y="21638270"/>
              <a:ext cx="8294195" cy="704828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08637"/>
                    <a:gridCol w="4485558"/>
                  </a:tblGrid>
                  <a:tr h="90106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fr-FR" sz="36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Arial"/>
                            </a:rPr>
                            <a:t>     F.Frigorigène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</a:rPr>
                            <a:t>A.Absorpant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901065"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</a:rPr>
                            <a:t>Ammoniac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fr-FR" sz="36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fr-FR" sz="36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𝑁𝐻</m:t>
                                  </m:r>
                                </m:e>
                                <m:sub>
                                  <m:r>
                                    <a:rPr lang="fr-FR" sz="36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</a:rPr>
                            <a:t>Eau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1500649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Arial"/>
                            </a:rPr>
                            <a:t>Eau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76197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+mn-cs"/>
                            </a:rPr>
                            <a:t>LiBr (Bromure de Lithium)</a:t>
                          </a:r>
                          <a:endParaRPr kumimoji="0" lang="fr-FR" sz="36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fr-FR" sz="3600" dirty="0"/>
                        </a:p>
                      </a:txBody>
                      <a:tcPr/>
                    </a:tc>
                  </a:tr>
                  <a:tr h="110114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fr-FR" sz="3600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36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fr-FR" sz="3600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fr-FR" sz="3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effectLst/>
                              <a:latin typeface="Times New Roman"/>
                              <a:ea typeface="Calibri"/>
                            </a:rPr>
                            <a:t>Diméthyléther du tétraéthylène glycol</a:t>
                          </a:r>
                          <a:endParaRPr lang="fr-FR" sz="3600" dirty="0"/>
                        </a:p>
                      </a:txBody>
                      <a:tcPr/>
                    </a:tc>
                  </a:tr>
                  <a:tr h="1101141">
                    <a:tc>
                      <a:txBody>
                        <a:bodyPr/>
                        <a:lstStyle/>
                        <a:p>
                          <a:pPr marL="0" marR="0" lvl="0" indent="0" algn="l" defTabSz="76197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+mn-cs"/>
                            </a:rPr>
                            <a:t>Méthyl amine</a:t>
                          </a:r>
                          <a:endParaRPr kumimoji="0" lang="fr-FR" sz="36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fr-FR" sz="36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+mn-cs"/>
                            </a:rPr>
                            <a:t>Eau</a:t>
                          </a:r>
                          <a:endParaRPr lang="fr-FR" sz="3600" dirty="0"/>
                        </a:p>
                      </a:txBody>
                      <a:tcPr/>
                    </a:tc>
                  </a:tr>
                  <a:tr h="114050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Arial"/>
                            </a:rPr>
                            <a:t>Méthanol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effectLst/>
                              <a:latin typeface="Times New Roman"/>
                              <a:ea typeface="Calibri"/>
                            </a:rPr>
                            <a:t>LiBr</a:t>
                          </a:r>
                          <a:endParaRPr lang="fr-FR" sz="36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au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2277870"/>
                  </p:ext>
                </p:extLst>
              </p:nvPr>
            </p:nvGraphicFramePr>
            <p:xfrm>
              <a:off x="27589654" y="21638270"/>
              <a:ext cx="8294195" cy="704828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808637"/>
                    <a:gridCol w="4485558"/>
                  </a:tblGrid>
                  <a:tr h="90106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fr-FR" sz="36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Arial"/>
                            </a:rPr>
                            <a:t>     </a:t>
                          </a:r>
                          <a:r>
                            <a:rPr lang="fr-FR" sz="36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Arial"/>
                            </a:rPr>
                            <a:t>F.Frigorigène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fr-FR" sz="3600" b="1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</a:rPr>
                            <a:t>A.Absorpant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901065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7"/>
                          <a:stretch>
                            <a:fillRect l="-160" t="-112162" r="-117760" b="-5810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</a:rPr>
                            <a:t>Eau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17373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Arial"/>
                            </a:rPr>
                            <a:t>Eau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76197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+mn-cs"/>
                            </a:rPr>
                            <a:t>LiBr (Bromure de Lithium)</a:t>
                          </a:r>
                          <a:endParaRPr kumimoji="0" lang="fr-FR" sz="36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endParaRPr lang="fr-FR" sz="3600" dirty="0"/>
                        </a:p>
                      </a:txBody>
                      <a:tcPr/>
                    </a:tc>
                  </a:tr>
                  <a:tr h="118872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>
                        <a:blipFill rotWithShape="1">
                          <a:blip r:embed="rId7"/>
                          <a:stretch>
                            <a:fillRect l="-160" t="-308763" r="-117760" b="-1963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effectLst/>
                              <a:latin typeface="Times New Roman"/>
                              <a:ea typeface="Calibri"/>
                            </a:rPr>
                            <a:t>Diméthyléther du tétraéthylène glycol</a:t>
                          </a:r>
                          <a:endParaRPr lang="fr-FR" sz="3600" dirty="0"/>
                        </a:p>
                      </a:txBody>
                      <a:tcPr/>
                    </a:tc>
                  </a:tr>
                  <a:tr h="1179576">
                    <a:tc>
                      <a:txBody>
                        <a:bodyPr/>
                        <a:lstStyle/>
                        <a:p>
                          <a:pPr marL="0" marR="0" lvl="0" indent="0" algn="l" defTabSz="76197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+mn-cs"/>
                            </a:rPr>
                            <a:t>Méthyl amine</a:t>
                          </a:r>
                          <a:endParaRPr kumimoji="0" lang="fr-FR" sz="36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fr-FR" sz="36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fr-FR" sz="3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+mn-cs"/>
                            </a:rPr>
                            <a:t>Eau</a:t>
                          </a:r>
                          <a:endParaRPr lang="fr-FR" sz="3600" dirty="0"/>
                        </a:p>
                      </a:txBody>
                      <a:tcPr/>
                    </a:tc>
                  </a:tr>
                  <a:tr h="114050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fr-FR" sz="3600" dirty="0">
                              <a:solidFill>
                                <a:schemeClr val="tx1"/>
                              </a:solidFill>
                              <a:effectLst/>
                              <a:latin typeface="Times New Roman"/>
                              <a:ea typeface="Calibri"/>
                              <a:cs typeface="Arial"/>
                            </a:rPr>
                            <a:t>Méthanol</a:t>
                          </a:r>
                          <a:endParaRPr lang="fr-FR" sz="36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Arial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r>
                            <a:rPr lang="fr-FR" sz="3600" dirty="0" smtClean="0">
                              <a:effectLst/>
                              <a:latin typeface="Times New Roman"/>
                              <a:ea typeface="Calibri"/>
                            </a:rPr>
                            <a:t>LiBr</a:t>
                          </a:r>
                          <a:endParaRPr lang="fr-FR" sz="36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76" name="Text Box 479"/>
          <p:cNvSpPr txBox="1">
            <a:spLocks noChangeArrowheads="1"/>
          </p:cNvSpPr>
          <p:nvPr/>
        </p:nvSpPr>
        <p:spPr bwMode="auto">
          <a:xfrm>
            <a:off x="27583780" y="20083215"/>
            <a:ext cx="8318500" cy="155410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76053" tIns="38018" rIns="76053" bIns="38018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8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</a:t>
            </a:r>
            <a:r>
              <a:rPr lang="fr-FR" sz="48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ableau 1</a:t>
            </a:r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fr-FR" sz="4800" b="1" dirty="0" smtClean="0">
                <a:solidFill>
                  <a:srgbClr val="FFFFFF"/>
                </a:solidFill>
                <a:latin typeface="Times New Roman"/>
                <a:ea typeface="Calibri"/>
              </a:rPr>
              <a:t>Les </a:t>
            </a:r>
            <a:r>
              <a:rPr lang="fr-FR" sz="4800" b="1" dirty="0">
                <a:solidFill>
                  <a:srgbClr val="FFFFFF"/>
                </a:solidFill>
                <a:latin typeface="Times New Roman"/>
                <a:ea typeface="Calibri"/>
              </a:rPr>
              <a:t>couples utilisés pour les systèmes à absorption</a:t>
            </a:r>
            <a:endParaRPr lang="en-US" sz="4800" b="1" dirty="0">
              <a:solidFill>
                <a:srgbClr val="FFFFFF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8600134" y="24110625"/>
            <a:ext cx="82291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Le 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principe de fonctionnement d'une machine a absorption est le même que pour un système classique </a:t>
            </a:r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à compression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avec un fluide frigorigène qui se vaporise à basse température (production de froid) et se condense à plus </a:t>
            </a:r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haute 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température (rejet de chaleur).</a:t>
            </a:r>
            <a:r>
              <a:rPr lang="fr-FR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09958" y="5992623"/>
            <a:ext cx="8312150" cy="96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L’Algérie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possède des réserves immenses en gaz naturel ,notre pays est placée au quatrième rang en possédant 10% environ des réserves mondiales, donc 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l'exploitation du gaz naturel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est justifier afin d’</a:t>
            </a:r>
            <a:r>
              <a:rPr lang="fr-FR" sz="3600" b="1" dirty="0">
                <a:solidFill>
                  <a:srgbClr val="22222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apaiser</a:t>
            </a:r>
            <a:r>
              <a:rPr lang="fr-FR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la pression sur la grande consommation d'électricité  qui est couteuse surtout dans le domaine de la climatisation, </a:t>
            </a:r>
            <a:r>
              <a:rPr lang="fr-FR" sz="36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L’objectif de ce travail est d’utiliser le gaz naturel pour la production du froid en  utilisant une machine frigorifique a absorption, qui utilise des fluides frigorigènes qui n’ont pas d’effets néfaste sur l’environnement.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fr-FR" sz="3600" dirty="0">
                <a:latin typeface="Times New Roman"/>
                <a:ea typeface="Calibri"/>
                <a:cs typeface="Arial"/>
              </a:rPr>
              <a:t>    </a:t>
            </a:r>
            <a:endParaRPr lang="fr-FR" sz="3600" dirty="0">
              <a:effectLst/>
              <a:latin typeface="Calibri"/>
              <a:ea typeface="Calibri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AABAC9"/>
      </a:lt1>
      <a:dk2>
        <a:srgbClr val="000000"/>
      </a:dk2>
      <a:lt2>
        <a:srgbClr val="808080"/>
      </a:lt2>
      <a:accent1>
        <a:srgbClr val="D7D7D7"/>
      </a:accent1>
      <a:accent2>
        <a:srgbClr val="003466"/>
      </a:accent2>
      <a:accent3>
        <a:srgbClr val="D2D9E1"/>
      </a:accent3>
      <a:accent4>
        <a:srgbClr val="000000"/>
      </a:accent4>
      <a:accent5>
        <a:srgbClr val="E8E8E8"/>
      </a:accent5>
      <a:accent6>
        <a:srgbClr val="002E5C"/>
      </a:accent6>
      <a:hlink>
        <a:srgbClr val="008000"/>
      </a:hlink>
      <a:folHlink>
        <a:srgbClr val="800000"/>
      </a:folHlink>
    </a:clrScheme>
    <a:fontScheme name="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457200" tIns="457200" rIns="457200" bIns="457200" numCol="1" anchor="t" anchorCtr="0" compatLnSpc="1">
        <a:prstTxWarp prst="textNoShape">
          <a:avLst/>
        </a:prstTxWarp>
        <a:spAutoFit/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457200" tIns="457200" rIns="457200" bIns="457200" numCol="1" anchor="t" anchorCtr="0" compatLnSpc="1">
        <a:prstTxWarp prst="textNoShape">
          <a:avLst/>
        </a:prstTxWarp>
        <a:spAutoFit/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AABAC9"/>
        </a:lt1>
        <a:dk2>
          <a:srgbClr val="000000"/>
        </a:dk2>
        <a:lt2>
          <a:srgbClr val="808080"/>
        </a:lt2>
        <a:accent1>
          <a:srgbClr val="D7D7D7"/>
        </a:accent1>
        <a:accent2>
          <a:srgbClr val="003466"/>
        </a:accent2>
        <a:accent3>
          <a:srgbClr val="D2D9E1"/>
        </a:accent3>
        <a:accent4>
          <a:srgbClr val="000000"/>
        </a:accent4>
        <a:accent5>
          <a:srgbClr val="E8E8E8"/>
        </a:accent5>
        <a:accent6>
          <a:srgbClr val="002E5C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603000"/>
        </a:dk1>
        <a:lt1>
          <a:srgbClr val="CF9860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603000"/>
        </a:accent2>
        <a:accent3>
          <a:srgbClr val="E4CAB6"/>
        </a:accent3>
        <a:accent4>
          <a:srgbClr val="512700"/>
        </a:accent4>
        <a:accent5>
          <a:srgbClr val="FFFFE4"/>
        </a:accent5>
        <a:accent6>
          <a:srgbClr val="56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505750"/>
        </a:dk1>
        <a:lt1>
          <a:srgbClr val="FFFFFF"/>
        </a:lt1>
        <a:dk2>
          <a:srgbClr val="000000"/>
        </a:dk2>
        <a:lt2>
          <a:srgbClr val="808080"/>
        </a:lt2>
        <a:accent1>
          <a:srgbClr val="DFDFDF"/>
        </a:accent1>
        <a:accent2>
          <a:srgbClr val="9F3000"/>
        </a:accent2>
        <a:accent3>
          <a:srgbClr val="FFFFFF"/>
        </a:accent3>
        <a:accent4>
          <a:srgbClr val="434943"/>
        </a:accent4>
        <a:accent5>
          <a:srgbClr val="ECECEC"/>
        </a:accent5>
        <a:accent6>
          <a:srgbClr val="90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3A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9F0000"/>
        </a:accent2>
        <a:accent3>
          <a:srgbClr val="FFFFFF"/>
        </a:accent3>
        <a:accent4>
          <a:srgbClr val="300000"/>
        </a:accent4>
        <a:accent5>
          <a:srgbClr val="FFFFE4"/>
        </a:accent5>
        <a:accent6>
          <a:srgbClr val="90000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2336"/>
        </a:dk1>
        <a:lt1>
          <a:srgbClr val="E8F0F8"/>
        </a:lt1>
        <a:dk2>
          <a:srgbClr val="000000"/>
        </a:dk2>
        <a:lt2>
          <a:srgbClr val="808080"/>
        </a:lt2>
        <a:accent1>
          <a:srgbClr val="FFFFEF"/>
        </a:accent1>
        <a:accent2>
          <a:srgbClr val="00679F"/>
        </a:accent2>
        <a:accent3>
          <a:srgbClr val="F2F6FB"/>
        </a:accent3>
        <a:accent4>
          <a:srgbClr val="001C2D"/>
        </a:accent4>
        <a:accent5>
          <a:srgbClr val="FFFFF6"/>
        </a:accent5>
        <a:accent6>
          <a:srgbClr val="005D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2336"/>
        </a:dk1>
        <a:lt1>
          <a:srgbClr val="C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3060"/>
        </a:accent2>
        <a:accent3>
          <a:srgbClr val="E4E4FF"/>
        </a:accent3>
        <a:accent4>
          <a:srgbClr val="001C2D"/>
        </a:accent4>
        <a:accent5>
          <a:srgbClr val="FFFFFF"/>
        </a:accent5>
        <a:accent6>
          <a:srgbClr val="002A56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4B4B4B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434343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0000"/>
        </a:dk1>
        <a:lt1>
          <a:srgbClr val="E3DABB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065290"/>
        </a:accent2>
        <a:accent3>
          <a:srgbClr val="EFEADA"/>
        </a:accent3>
        <a:accent4>
          <a:srgbClr val="000000"/>
        </a:accent4>
        <a:accent5>
          <a:srgbClr val="F3F3F3"/>
        </a:accent5>
        <a:accent6>
          <a:srgbClr val="054982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9">
        <a:dk1>
          <a:srgbClr val="00009F"/>
        </a:dk1>
        <a:lt1>
          <a:srgbClr val="F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60009F"/>
        </a:accent2>
        <a:accent3>
          <a:srgbClr val="FFE4FF"/>
        </a:accent3>
        <a:accent4>
          <a:srgbClr val="000087"/>
        </a:accent4>
        <a:accent5>
          <a:srgbClr val="FFFFFF"/>
        </a:accent5>
        <a:accent6>
          <a:srgbClr val="5600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003000"/>
        </a:dk1>
        <a:lt1>
          <a:srgbClr val="9FCF9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6730"/>
        </a:accent2>
        <a:accent3>
          <a:srgbClr val="CDE4CD"/>
        </a:accent3>
        <a:accent4>
          <a:srgbClr val="002700"/>
        </a:accent4>
        <a:accent5>
          <a:srgbClr val="FFFFFF"/>
        </a:accent5>
        <a:accent6>
          <a:srgbClr val="005D2A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000000"/>
        </a:dk1>
        <a:lt1>
          <a:srgbClr val="FFFFD5"/>
        </a:lt1>
        <a:dk2>
          <a:srgbClr val="000000"/>
        </a:dk2>
        <a:lt2>
          <a:srgbClr val="808080"/>
        </a:lt2>
        <a:accent1>
          <a:srgbClr val="D7DFCF"/>
        </a:accent1>
        <a:accent2>
          <a:srgbClr val="661600"/>
        </a:accent2>
        <a:accent3>
          <a:srgbClr val="FFFFE7"/>
        </a:accent3>
        <a:accent4>
          <a:srgbClr val="000000"/>
        </a:accent4>
        <a:accent5>
          <a:srgbClr val="E8ECE4"/>
        </a:accent5>
        <a:accent6>
          <a:srgbClr val="5C1300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BAC9"/>
      </a:lt1>
      <a:dk2>
        <a:srgbClr val="000000"/>
      </a:dk2>
      <a:lt2>
        <a:srgbClr val="808080"/>
      </a:lt2>
      <a:accent1>
        <a:srgbClr val="D7D7D7"/>
      </a:accent1>
      <a:accent2>
        <a:srgbClr val="003466"/>
      </a:accent2>
      <a:accent3>
        <a:srgbClr val="D2D9E1"/>
      </a:accent3>
      <a:accent4>
        <a:srgbClr val="000000"/>
      </a:accent4>
      <a:accent5>
        <a:srgbClr val="E8E8E8"/>
      </a:accent5>
      <a:accent6>
        <a:srgbClr val="002E5C"/>
      </a:accent6>
      <a:hlink>
        <a:srgbClr val="008000"/>
      </a:hlink>
      <a:folHlink>
        <a:srgbClr val="800000"/>
      </a:folHlink>
    </a:clrScheme>
    <a:fontScheme name="1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457200" tIns="457200" rIns="457200" bIns="457200" numCol="1" anchor="t" anchorCtr="0" compatLnSpc="1">
        <a:prstTxWarp prst="textNoShape">
          <a:avLst/>
        </a:prstTxWarp>
        <a:spAutoFit/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457200" tIns="457200" rIns="457200" bIns="457200" numCol="1" anchor="t" anchorCtr="0" compatLnSpc="1">
        <a:prstTxWarp prst="textNoShape">
          <a:avLst/>
        </a:prstTxWarp>
        <a:spAutoFit/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BAC9"/>
        </a:lt1>
        <a:dk2>
          <a:srgbClr val="000000"/>
        </a:dk2>
        <a:lt2>
          <a:srgbClr val="808080"/>
        </a:lt2>
        <a:accent1>
          <a:srgbClr val="D7D7D7"/>
        </a:accent1>
        <a:accent2>
          <a:srgbClr val="003466"/>
        </a:accent2>
        <a:accent3>
          <a:srgbClr val="D2D9E1"/>
        </a:accent3>
        <a:accent4>
          <a:srgbClr val="000000"/>
        </a:accent4>
        <a:accent5>
          <a:srgbClr val="E8E8E8"/>
        </a:accent5>
        <a:accent6>
          <a:srgbClr val="002E5C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603000"/>
        </a:dk1>
        <a:lt1>
          <a:srgbClr val="CF9860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603000"/>
        </a:accent2>
        <a:accent3>
          <a:srgbClr val="E4CAB6"/>
        </a:accent3>
        <a:accent4>
          <a:srgbClr val="512700"/>
        </a:accent4>
        <a:accent5>
          <a:srgbClr val="FFFFE4"/>
        </a:accent5>
        <a:accent6>
          <a:srgbClr val="56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505750"/>
        </a:dk1>
        <a:lt1>
          <a:srgbClr val="FFFFFF"/>
        </a:lt1>
        <a:dk2>
          <a:srgbClr val="000000"/>
        </a:dk2>
        <a:lt2>
          <a:srgbClr val="808080"/>
        </a:lt2>
        <a:accent1>
          <a:srgbClr val="DFDFDF"/>
        </a:accent1>
        <a:accent2>
          <a:srgbClr val="9F3000"/>
        </a:accent2>
        <a:accent3>
          <a:srgbClr val="FFFFFF"/>
        </a:accent3>
        <a:accent4>
          <a:srgbClr val="434943"/>
        </a:accent4>
        <a:accent5>
          <a:srgbClr val="ECECEC"/>
        </a:accent5>
        <a:accent6>
          <a:srgbClr val="90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3A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9F0000"/>
        </a:accent2>
        <a:accent3>
          <a:srgbClr val="FFFFFF"/>
        </a:accent3>
        <a:accent4>
          <a:srgbClr val="300000"/>
        </a:accent4>
        <a:accent5>
          <a:srgbClr val="FFFFE4"/>
        </a:accent5>
        <a:accent6>
          <a:srgbClr val="90000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2336"/>
        </a:dk1>
        <a:lt1>
          <a:srgbClr val="E8F0F8"/>
        </a:lt1>
        <a:dk2>
          <a:srgbClr val="000000"/>
        </a:dk2>
        <a:lt2>
          <a:srgbClr val="808080"/>
        </a:lt2>
        <a:accent1>
          <a:srgbClr val="FFFFEF"/>
        </a:accent1>
        <a:accent2>
          <a:srgbClr val="00679F"/>
        </a:accent2>
        <a:accent3>
          <a:srgbClr val="F2F6FB"/>
        </a:accent3>
        <a:accent4>
          <a:srgbClr val="001C2D"/>
        </a:accent4>
        <a:accent5>
          <a:srgbClr val="FFFFF6"/>
        </a:accent5>
        <a:accent6>
          <a:srgbClr val="005D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2336"/>
        </a:dk1>
        <a:lt1>
          <a:srgbClr val="C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3060"/>
        </a:accent2>
        <a:accent3>
          <a:srgbClr val="E4E4FF"/>
        </a:accent3>
        <a:accent4>
          <a:srgbClr val="001C2D"/>
        </a:accent4>
        <a:accent5>
          <a:srgbClr val="FFFFFF"/>
        </a:accent5>
        <a:accent6>
          <a:srgbClr val="002A56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4B4B4B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434343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0000"/>
        </a:dk1>
        <a:lt1>
          <a:srgbClr val="E3DABB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065290"/>
        </a:accent2>
        <a:accent3>
          <a:srgbClr val="EFEADA"/>
        </a:accent3>
        <a:accent4>
          <a:srgbClr val="000000"/>
        </a:accent4>
        <a:accent5>
          <a:srgbClr val="F3F3F3"/>
        </a:accent5>
        <a:accent6>
          <a:srgbClr val="054982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00009F"/>
        </a:dk1>
        <a:lt1>
          <a:srgbClr val="F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60009F"/>
        </a:accent2>
        <a:accent3>
          <a:srgbClr val="FFE4FF"/>
        </a:accent3>
        <a:accent4>
          <a:srgbClr val="000087"/>
        </a:accent4>
        <a:accent5>
          <a:srgbClr val="FFFFFF"/>
        </a:accent5>
        <a:accent6>
          <a:srgbClr val="5600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003000"/>
        </a:dk1>
        <a:lt1>
          <a:srgbClr val="9FCF9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6730"/>
        </a:accent2>
        <a:accent3>
          <a:srgbClr val="CDE4CD"/>
        </a:accent3>
        <a:accent4>
          <a:srgbClr val="002700"/>
        </a:accent4>
        <a:accent5>
          <a:srgbClr val="FFFFFF"/>
        </a:accent5>
        <a:accent6>
          <a:srgbClr val="005D2A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000000"/>
        </a:dk1>
        <a:lt1>
          <a:srgbClr val="FFFFD5"/>
        </a:lt1>
        <a:dk2>
          <a:srgbClr val="000000"/>
        </a:dk2>
        <a:lt2>
          <a:srgbClr val="808080"/>
        </a:lt2>
        <a:accent1>
          <a:srgbClr val="D7DFCF"/>
        </a:accent1>
        <a:accent2>
          <a:srgbClr val="661600"/>
        </a:accent2>
        <a:accent3>
          <a:srgbClr val="FFFFE7"/>
        </a:accent3>
        <a:accent4>
          <a:srgbClr val="000000"/>
        </a:accent4>
        <a:accent5>
          <a:srgbClr val="E8ECE4"/>
        </a:accent5>
        <a:accent6>
          <a:srgbClr val="5C1300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AABAC9"/>
      </a:lt1>
      <a:dk2>
        <a:srgbClr val="000000"/>
      </a:dk2>
      <a:lt2>
        <a:srgbClr val="808080"/>
      </a:lt2>
      <a:accent1>
        <a:srgbClr val="D7D7D7"/>
      </a:accent1>
      <a:accent2>
        <a:srgbClr val="003466"/>
      </a:accent2>
      <a:accent3>
        <a:srgbClr val="D2D9E1"/>
      </a:accent3>
      <a:accent4>
        <a:srgbClr val="000000"/>
      </a:accent4>
      <a:accent5>
        <a:srgbClr val="E8E8E8"/>
      </a:accent5>
      <a:accent6>
        <a:srgbClr val="002E5C"/>
      </a:accent6>
      <a:hlink>
        <a:srgbClr val="008000"/>
      </a:hlink>
      <a:folHlink>
        <a:srgbClr val="800000"/>
      </a:folHlink>
    </a:clrScheme>
    <a:fontScheme name="2_Custom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457200" tIns="457200" rIns="457200" bIns="457200" numCol="1" anchor="t" anchorCtr="0" compatLnSpc="1">
        <a:prstTxWarp prst="textNoShape">
          <a:avLst/>
        </a:prstTxWarp>
        <a:spAutoFit/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457200" tIns="457200" rIns="457200" bIns="457200" numCol="1" anchor="t" anchorCtr="0" compatLnSpc="1">
        <a:prstTxWarp prst="textNoShape">
          <a:avLst/>
        </a:prstTxWarp>
        <a:spAutoFit/>
      </a:bodyPr>
      <a:lstStyle>
        <a:defPPr marL="0" marR="0" indent="0" algn="l" defTabSz="43894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Custom Design 1">
        <a:dk1>
          <a:srgbClr val="000000"/>
        </a:dk1>
        <a:lt1>
          <a:srgbClr val="AABAC9"/>
        </a:lt1>
        <a:dk2>
          <a:srgbClr val="000000"/>
        </a:dk2>
        <a:lt2>
          <a:srgbClr val="808080"/>
        </a:lt2>
        <a:accent1>
          <a:srgbClr val="D7D7D7"/>
        </a:accent1>
        <a:accent2>
          <a:srgbClr val="003466"/>
        </a:accent2>
        <a:accent3>
          <a:srgbClr val="D2D9E1"/>
        </a:accent3>
        <a:accent4>
          <a:srgbClr val="000000"/>
        </a:accent4>
        <a:accent5>
          <a:srgbClr val="E8E8E8"/>
        </a:accent5>
        <a:accent6>
          <a:srgbClr val="002E5C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603000"/>
        </a:dk1>
        <a:lt1>
          <a:srgbClr val="CF9860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603000"/>
        </a:accent2>
        <a:accent3>
          <a:srgbClr val="E4CAB6"/>
        </a:accent3>
        <a:accent4>
          <a:srgbClr val="512700"/>
        </a:accent4>
        <a:accent5>
          <a:srgbClr val="FFFFE4"/>
        </a:accent5>
        <a:accent6>
          <a:srgbClr val="56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505750"/>
        </a:dk1>
        <a:lt1>
          <a:srgbClr val="FFFFFF"/>
        </a:lt1>
        <a:dk2>
          <a:srgbClr val="000000"/>
        </a:dk2>
        <a:lt2>
          <a:srgbClr val="808080"/>
        </a:lt2>
        <a:accent1>
          <a:srgbClr val="DFDFDF"/>
        </a:accent1>
        <a:accent2>
          <a:srgbClr val="9F3000"/>
        </a:accent2>
        <a:accent3>
          <a:srgbClr val="FFFFFF"/>
        </a:accent3>
        <a:accent4>
          <a:srgbClr val="434943"/>
        </a:accent4>
        <a:accent5>
          <a:srgbClr val="ECECEC"/>
        </a:accent5>
        <a:accent6>
          <a:srgbClr val="902A00"/>
        </a:accent6>
        <a:hlink>
          <a:srgbClr val="C21414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3A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F"/>
        </a:accent1>
        <a:accent2>
          <a:srgbClr val="9F0000"/>
        </a:accent2>
        <a:accent3>
          <a:srgbClr val="FFFFFF"/>
        </a:accent3>
        <a:accent4>
          <a:srgbClr val="300000"/>
        </a:accent4>
        <a:accent5>
          <a:srgbClr val="FFFFE4"/>
        </a:accent5>
        <a:accent6>
          <a:srgbClr val="90000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2336"/>
        </a:dk1>
        <a:lt1>
          <a:srgbClr val="E8F0F8"/>
        </a:lt1>
        <a:dk2>
          <a:srgbClr val="000000"/>
        </a:dk2>
        <a:lt2>
          <a:srgbClr val="808080"/>
        </a:lt2>
        <a:accent1>
          <a:srgbClr val="FFFFEF"/>
        </a:accent1>
        <a:accent2>
          <a:srgbClr val="00679F"/>
        </a:accent2>
        <a:accent3>
          <a:srgbClr val="F2F6FB"/>
        </a:accent3>
        <a:accent4>
          <a:srgbClr val="001C2D"/>
        </a:accent4>
        <a:accent5>
          <a:srgbClr val="FFFFF6"/>
        </a:accent5>
        <a:accent6>
          <a:srgbClr val="005D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2336"/>
        </a:dk1>
        <a:lt1>
          <a:srgbClr val="C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3060"/>
        </a:accent2>
        <a:accent3>
          <a:srgbClr val="E4E4FF"/>
        </a:accent3>
        <a:accent4>
          <a:srgbClr val="001C2D"/>
        </a:accent4>
        <a:accent5>
          <a:srgbClr val="FFFFFF"/>
        </a:accent5>
        <a:accent6>
          <a:srgbClr val="002A56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4B4B4B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434343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0000"/>
        </a:dk1>
        <a:lt1>
          <a:srgbClr val="E3DABB"/>
        </a:lt1>
        <a:dk2>
          <a:srgbClr val="000000"/>
        </a:dk2>
        <a:lt2>
          <a:srgbClr val="808080"/>
        </a:lt2>
        <a:accent1>
          <a:srgbClr val="EAEAEA"/>
        </a:accent1>
        <a:accent2>
          <a:srgbClr val="065290"/>
        </a:accent2>
        <a:accent3>
          <a:srgbClr val="EFEADA"/>
        </a:accent3>
        <a:accent4>
          <a:srgbClr val="000000"/>
        </a:accent4>
        <a:accent5>
          <a:srgbClr val="F3F3F3"/>
        </a:accent5>
        <a:accent6>
          <a:srgbClr val="054982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00009F"/>
        </a:dk1>
        <a:lt1>
          <a:srgbClr val="FFCFF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60009F"/>
        </a:accent2>
        <a:accent3>
          <a:srgbClr val="FFE4FF"/>
        </a:accent3>
        <a:accent4>
          <a:srgbClr val="000087"/>
        </a:accent4>
        <a:accent5>
          <a:srgbClr val="FFFFFF"/>
        </a:accent5>
        <a:accent6>
          <a:srgbClr val="560090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003000"/>
        </a:dk1>
        <a:lt1>
          <a:srgbClr val="9FCF9F"/>
        </a:lt1>
        <a:dk2>
          <a:srgbClr val="000000"/>
        </a:dk2>
        <a:lt2>
          <a:srgbClr val="808080"/>
        </a:lt2>
        <a:accent1>
          <a:srgbClr val="FFFFFF"/>
        </a:accent1>
        <a:accent2>
          <a:srgbClr val="006730"/>
        </a:accent2>
        <a:accent3>
          <a:srgbClr val="CDE4CD"/>
        </a:accent3>
        <a:accent4>
          <a:srgbClr val="002700"/>
        </a:accent4>
        <a:accent5>
          <a:srgbClr val="FFFFFF"/>
        </a:accent5>
        <a:accent6>
          <a:srgbClr val="005D2A"/>
        </a:accent6>
        <a:hlink>
          <a:srgbClr val="028418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000000"/>
        </a:dk1>
        <a:lt1>
          <a:srgbClr val="FFFFD5"/>
        </a:lt1>
        <a:dk2>
          <a:srgbClr val="000000"/>
        </a:dk2>
        <a:lt2>
          <a:srgbClr val="808080"/>
        </a:lt2>
        <a:accent1>
          <a:srgbClr val="D7DFCF"/>
        </a:accent1>
        <a:accent2>
          <a:srgbClr val="661600"/>
        </a:accent2>
        <a:accent3>
          <a:srgbClr val="FFFFE7"/>
        </a:accent3>
        <a:accent4>
          <a:srgbClr val="000000"/>
        </a:accent4>
        <a:accent5>
          <a:srgbClr val="E8ECE4"/>
        </a:accent5>
        <a:accent6>
          <a:srgbClr val="5C1300"/>
        </a:accent6>
        <a:hlink>
          <a:srgbClr val="0080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11853</TotalTime>
  <Words>612</Words>
  <Application>Microsoft Office PowerPoint</Application>
  <PresentationFormat>Personnalisé</PresentationFormat>
  <Paragraphs>103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Custom Design</vt:lpstr>
      <vt:lpstr>1_Custom Design</vt:lpstr>
      <vt:lpstr>2_Custom Design</vt:lpstr>
      <vt:lpstr>Présentation PowerPoint</vt:lpstr>
    </vt:vector>
  </TitlesOfParts>
  <Company>www.PosterPresentations.com</Company>
  <LinksUpToDate>false</LinksUpToDate>
  <SharedDoc>false</SharedDoc>
  <HyperlinkBase>http://www.posterpresentations.com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48x36 Poster Template</dc:title>
  <dc:subject>Free PowerPoint poster templates</dc:subject>
  <dc:creator>A. Kotoulas</dc:creator>
  <cp:keywords>poster presentation, poster design, poster template</cp:keywords>
  <dc:description>Non-authorized printing of this poster template by any commercial printing service other than PosterPresentations.com is strictly prohibited._x000d_
Non-profit educational printing centers are exempt._x000d_
To obtain printing authorization call:_x000d_
1.866.649.3004_x000d_
_x000d_
© 2007 Canterbury Media Services, Inc</dc:description>
  <cp:lastModifiedBy>pc</cp:lastModifiedBy>
  <cp:revision>300</cp:revision>
  <dcterms:created xsi:type="dcterms:W3CDTF">2005-05-18T01:24:28Z</dcterms:created>
  <dcterms:modified xsi:type="dcterms:W3CDTF">2015-03-02T10:34:20Z</dcterms:modified>
  <cp:category>Powerpoint poster templates</cp:category>
</cp:coreProperties>
</file>